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7" r:id="rId3"/>
    <p:sldId id="259" r:id="rId4"/>
    <p:sldId id="262" r:id="rId5"/>
    <p:sldId id="264" r:id="rId6"/>
    <p:sldId id="263" r:id="rId7"/>
    <p:sldId id="265"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67125" autoAdjust="0"/>
  </p:normalViewPr>
  <p:slideViewPr>
    <p:cSldViewPr snapToGrid="0">
      <p:cViewPr>
        <p:scale>
          <a:sx n="65" d="100"/>
          <a:sy n="65" d="100"/>
        </p:scale>
        <p:origin x="-13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34053-E350-4014-8C90-862F51AD080A}" type="datetimeFigureOut">
              <a:rPr lang="en-GB" smtClean="0"/>
              <a:t>21/05/2020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44D33-6873-4BFF-B4A2-996D4FF89D6C}" type="slidenum">
              <a:rPr lang="en-GB" smtClean="0"/>
              <a:t>‹#›</a:t>
            </a:fld>
            <a:endParaRPr lang="en-GB"/>
          </a:p>
        </p:txBody>
      </p:sp>
    </p:spTree>
    <p:extLst>
      <p:ext uri="{BB962C8B-B14F-4D97-AF65-F5344CB8AC3E}">
        <p14:creationId xmlns:p14="http://schemas.microsoft.com/office/powerpoint/2010/main" val="131241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sp.org.uk/news/coronavirus/private-practices-independent-sector-faqs#remot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460028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the common cold to Severe Respiratory Syndrome (SARS) </a:t>
            </a:r>
            <a:r>
              <a:rPr lang="en-GB" dirty="0" err="1"/>
              <a:t>Covid</a:t>
            </a:r>
            <a:r>
              <a:rPr lang="en-GB" dirty="0"/>
              <a:t> 19 is a type of corona virus.</a:t>
            </a:r>
          </a:p>
          <a:p>
            <a:endParaRPr lang="en-GB" dirty="0"/>
          </a:p>
          <a:p>
            <a:endParaRPr lang="en-GB" dirty="0">
              <a:solidFill>
                <a:srgbClr val="FF0000"/>
              </a:solidFill>
            </a:endParaRPr>
          </a:p>
          <a:p>
            <a:r>
              <a:rPr lang="en-GB" dirty="0">
                <a:solidFill>
                  <a:srgbClr val="FF0000"/>
                </a:solidFill>
              </a:rPr>
              <a:t>Death percentage </a:t>
            </a:r>
          </a:p>
          <a:p>
            <a:endParaRPr lang="en-GB" dirty="0"/>
          </a:p>
        </p:txBody>
      </p:sp>
      <p:sp>
        <p:nvSpPr>
          <p:cNvPr id="4" name="Slide Number Placeholder 3"/>
          <p:cNvSpPr>
            <a:spLocks noGrp="1"/>
          </p:cNvSpPr>
          <p:nvPr>
            <p:ph type="sldNum" sz="quarter" idx="10"/>
          </p:nvPr>
        </p:nvSpPr>
        <p:spPr/>
        <p:txBody>
          <a:bodyPr/>
          <a:lstStyle/>
          <a:p>
            <a:fld id="{E7944D33-6873-4BFF-B4A2-996D4FF89D6C}" type="slidenum">
              <a:rPr lang="en-GB" smtClean="0"/>
              <a:t>1</a:t>
            </a:fld>
            <a:endParaRPr lang="en-GB"/>
          </a:p>
        </p:txBody>
      </p:sp>
    </p:spTree>
    <p:extLst>
      <p:ext uri="{BB962C8B-B14F-4D97-AF65-F5344CB8AC3E}">
        <p14:creationId xmlns:p14="http://schemas.microsoft.com/office/powerpoint/2010/main" val="1619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Providers of all community care must consider if remote consultations can allow for services to be provided without any physical interaction. See our FAQ </a:t>
            </a:r>
            <a:r>
              <a:rPr lang="en-GB" dirty="0">
                <a:hlinkClick r:id="rId3"/>
              </a:rPr>
              <a:t>'Face to face or not' </a:t>
            </a:r>
            <a:r>
              <a:rPr lang="en-GB" dirty="0"/>
              <a:t>on when it may be necessary to follow-up remote consultations with face-to-face.  Members working in non-essential services are likely to be made available to assist with essential services as per local need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Clinicians should use their professional judgement to make decisions about the most appropriate consultation method on an individual basis.</a:t>
            </a:r>
          </a:p>
          <a:p>
            <a:endParaRPr lang="en-GB" dirty="0"/>
          </a:p>
        </p:txBody>
      </p:sp>
      <p:sp>
        <p:nvSpPr>
          <p:cNvPr id="4" name="Slide Number Placeholder 3"/>
          <p:cNvSpPr>
            <a:spLocks noGrp="1"/>
          </p:cNvSpPr>
          <p:nvPr>
            <p:ph type="sldNum" sz="quarter" idx="5"/>
          </p:nvPr>
        </p:nvSpPr>
        <p:spPr/>
        <p:txBody>
          <a:bodyPr/>
          <a:lstStyle/>
          <a:p>
            <a:fld id="{E7944D33-6873-4BFF-B4A2-996D4FF89D6C}" type="slidenum">
              <a:rPr lang="en-GB" smtClean="0"/>
              <a:t>3</a:t>
            </a:fld>
            <a:endParaRPr lang="en-GB"/>
          </a:p>
        </p:txBody>
      </p:sp>
    </p:spTree>
    <p:extLst>
      <p:ext uri="{BB962C8B-B14F-4D97-AF65-F5344CB8AC3E}">
        <p14:creationId xmlns:p14="http://schemas.microsoft.com/office/powerpoint/2010/main" val="421840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initaial</a:t>
            </a:r>
            <a:r>
              <a:rPr lang="en-US" dirty="0"/>
              <a:t> </a:t>
            </a:r>
            <a:r>
              <a:rPr lang="en-US" dirty="0" err="1"/>
              <a:t>assessmenr</a:t>
            </a:r>
            <a:r>
              <a:rPr lang="en-US" dirty="0"/>
              <a:t> takes place as soon as possible in an inpatient setting. Includes </a:t>
            </a:r>
            <a:r>
              <a:rPr lang="en-US" dirty="0" err="1"/>
              <a:t>prognososis</a:t>
            </a:r>
            <a:r>
              <a:rPr lang="en-US" dirty="0"/>
              <a:t>, risk, co-morbidities. </a:t>
            </a:r>
            <a:r>
              <a:rPr lang="en-US" dirty="0" err="1"/>
              <a:t>Phsyio</a:t>
            </a:r>
            <a:r>
              <a:rPr lang="en-US" dirty="0"/>
              <a:t> is part of a full MDT assessment</a:t>
            </a:r>
          </a:p>
          <a:p>
            <a:r>
              <a:rPr lang="en-US" dirty="0"/>
              <a:t>Short term and medium goals are documented – a holistic individual plan must be put in place. </a:t>
            </a:r>
          </a:p>
          <a:p>
            <a:endParaRPr lang="en-US" dirty="0"/>
          </a:p>
          <a:p>
            <a:r>
              <a:rPr lang="en-US" dirty="0"/>
              <a:t>2. Starts as soon as possible. MDT </a:t>
            </a:r>
            <a:r>
              <a:rPr lang="en-US" dirty="0" err="1"/>
              <a:t>descion</a:t>
            </a:r>
            <a:r>
              <a:rPr lang="en-US" dirty="0"/>
              <a:t> of when to start rehab taking into account medical status. Starting rehab early improves physical, psychological and emotional outcomes and prevent future problems. How ever most </a:t>
            </a:r>
            <a:r>
              <a:rPr lang="en-US" dirty="0" err="1"/>
              <a:t>covid</a:t>
            </a:r>
            <a:r>
              <a:rPr lang="en-US" dirty="0"/>
              <a:t> patients have complicated clinical </a:t>
            </a:r>
            <a:r>
              <a:rPr lang="en-US" dirty="0" err="1"/>
              <a:t>prsentations</a:t>
            </a:r>
            <a:r>
              <a:rPr lang="en-US" dirty="0"/>
              <a:t> therefore decision of when to start must be an </a:t>
            </a:r>
            <a:r>
              <a:rPr lang="en-US" dirty="0" err="1"/>
              <a:t>mdt</a:t>
            </a:r>
            <a:r>
              <a:rPr lang="en-US" dirty="0"/>
              <a:t> decision. Patient </a:t>
            </a:r>
            <a:r>
              <a:rPr lang="en-US" dirty="0" err="1"/>
              <a:t>hwo</a:t>
            </a:r>
            <a:r>
              <a:rPr lang="en-US" dirty="0"/>
              <a:t> are critically ill can deteriorate rapidly. Fatigue, breathlessness and o2 </a:t>
            </a:r>
            <a:r>
              <a:rPr lang="en-US" dirty="0" err="1"/>
              <a:t>desaturatuin</a:t>
            </a:r>
            <a:r>
              <a:rPr lang="en-US" dirty="0"/>
              <a:t> and common symptoms and are monitored. </a:t>
            </a:r>
          </a:p>
          <a:p>
            <a:endParaRPr lang="en-US" dirty="0"/>
          </a:p>
          <a:p>
            <a:r>
              <a:rPr lang="en-US" dirty="0"/>
              <a:t>Goals and plans </a:t>
            </a:r>
            <a:r>
              <a:rPr lang="en-US" dirty="0" err="1"/>
              <a:t>shoulde</a:t>
            </a:r>
            <a:r>
              <a:rPr lang="en-US" dirty="0"/>
              <a:t> be communicated along there care </a:t>
            </a:r>
            <a:r>
              <a:rPr lang="en-US" dirty="0" err="1"/>
              <a:t>planway</a:t>
            </a:r>
            <a:r>
              <a:rPr lang="en-US" dirty="0"/>
              <a:t> to team responsible for their care. Discharge planning – ongoing care </a:t>
            </a:r>
            <a:r>
              <a:rPr lang="en-US" dirty="0" err="1"/>
              <a:t>requirments</a:t>
            </a:r>
            <a:r>
              <a:rPr lang="en-US" dirty="0"/>
              <a:t>. Equipment provision- communication is key to stop slowing recovery. </a:t>
            </a:r>
          </a:p>
          <a:p>
            <a:endParaRPr lang="en-US" dirty="0"/>
          </a:p>
          <a:p>
            <a:r>
              <a:rPr lang="en-US" dirty="0"/>
              <a:t>4. </a:t>
            </a:r>
            <a:r>
              <a:rPr lang="en-US" dirty="0" err="1"/>
              <a:t>Delvivered</a:t>
            </a:r>
            <a:r>
              <a:rPr lang="en-US" dirty="0"/>
              <a:t> by mist appropriate team. – </a:t>
            </a:r>
            <a:r>
              <a:rPr lang="en-US" dirty="0" err="1"/>
              <a:t>assements</a:t>
            </a:r>
            <a:r>
              <a:rPr lang="en-US" dirty="0"/>
              <a:t> will take </a:t>
            </a:r>
            <a:r>
              <a:rPr lang="en-US" dirty="0" err="1"/>
              <a:t>palce</a:t>
            </a:r>
            <a:r>
              <a:rPr lang="en-US" dirty="0"/>
              <a:t> to asses which team they will to progress to wads rehab goals </a:t>
            </a:r>
          </a:p>
          <a:p>
            <a:endParaRPr lang="en-US" dirty="0"/>
          </a:p>
          <a:p>
            <a:r>
              <a:rPr lang="en-US" dirty="0"/>
              <a:t>5. </a:t>
            </a:r>
          </a:p>
          <a:p>
            <a:endParaRPr lang="en-GB" dirty="0"/>
          </a:p>
        </p:txBody>
      </p:sp>
      <p:sp>
        <p:nvSpPr>
          <p:cNvPr id="4" name="Slide Number Placeholder 3"/>
          <p:cNvSpPr>
            <a:spLocks noGrp="1"/>
          </p:cNvSpPr>
          <p:nvPr>
            <p:ph type="sldNum" sz="quarter" idx="5"/>
          </p:nvPr>
        </p:nvSpPr>
        <p:spPr/>
        <p:txBody>
          <a:bodyPr/>
          <a:lstStyle/>
          <a:p>
            <a:fld id="{E7944D33-6873-4BFF-B4A2-996D4FF89D6C}" type="slidenum">
              <a:rPr lang="en-GB" smtClean="0"/>
              <a:t>4</a:t>
            </a:fld>
            <a:endParaRPr lang="en-GB"/>
          </a:p>
        </p:txBody>
      </p:sp>
    </p:spTree>
    <p:extLst>
      <p:ext uri="{BB962C8B-B14F-4D97-AF65-F5344CB8AC3E}">
        <p14:creationId xmlns:p14="http://schemas.microsoft.com/office/powerpoint/2010/main" val="357957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https://www.ncbi.nlm.nih.gov/pmc/articles/PMC4600281/</a:t>
            </a:r>
            <a:endParaRPr lang="en-GB" dirty="0"/>
          </a:p>
          <a:p>
            <a:endParaRPr lang="en-GB" dirty="0"/>
          </a:p>
        </p:txBody>
      </p:sp>
      <p:sp>
        <p:nvSpPr>
          <p:cNvPr id="4" name="Slide Number Placeholder 3"/>
          <p:cNvSpPr>
            <a:spLocks noGrp="1"/>
          </p:cNvSpPr>
          <p:nvPr>
            <p:ph type="sldNum" sz="quarter" idx="5"/>
          </p:nvPr>
        </p:nvSpPr>
        <p:spPr/>
        <p:txBody>
          <a:bodyPr/>
          <a:lstStyle/>
          <a:p>
            <a:fld id="{E7944D33-6873-4BFF-B4A2-996D4FF89D6C}" type="slidenum">
              <a:rPr lang="en-GB" smtClean="0"/>
              <a:t>5</a:t>
            </a:fld>
            <a:endParaRPr lang="en-GB"/>
          </a:p>
        </p:txBody>
      </p:sp>
    </p:spTree>
    <p:extLst>
      <p:ext uri="{BB962C8B-B14F-4D97-AF65-F5344CB8AC3E}">
        <p14:creationId xmlns:p14="http://schemas.microsoft.com/office/powerpoint/2010/main" val="406039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PMH ?COPD what is normal</a:t>
            </a:r>
            <a:r>
              <a:rPr lang="en-GB" baseline="0" dirty="0"/>
              <a:t> for them?</a:t>
            </a:r>
            <a:endParaRPr lang="en-GB" dirty="0"/>
          </a:p>
        </p:txBody>
      </p:sp>
      <p:sp>
        <p:nvSpPr>
          <p:cNvPr id="4" name="Slide Number Placeholder 3"/>
          <p:cNvSpPr>
            <a:spLocks noGrp="1"/>
          </p:cNvSpPr>
          <p:nvPr>
            <p:ph type="sldNum" sz="quarter" idx="10"/>
          </p:nvPr>
        </p:nvSpPr>
        <p:spPr/>
        <p:txBody>
          <a:bodyPr/>
          <a:lstStyle/>
          <a:p>
            <a:fld id="{E7944D33-6873-4BFF-B4A2-996D4FF89D6C}" type="slidenum">
              <a:rPr lang="en-GB" smtClean="0"/>
              <a:t>6</a:t>
            </a:fld>
            <a:endParaRPr lang="en-GB"/>
          </a:p>
        </p:txBody>
      </p:sp>
    </p:spTree>
    <p:extLst>
      <p:ext uri="{BB962C8B-B14F-4D97-AF65-F5344CB8AC3E}">
        <p14:creationId xmlns:p14="http://schemas.microsoft.com/office/powerpoint/2010/main" val="245792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Referrals on </a:t>
            </a:r>
            <a:endParaRPr lang="en-GB" dirty="0"/>
          </a:p>
        </p:txBody>
      </p:sp>
      <p:sp>
        <p:nvSpPr>
          <p:cNvPr id="4" name="Slide Number Placeholder 3"/>
          <p:cNvSpPr>
            <a:spLocks noGrp="1"/>
          </p:cNvSpPr>
          <p:nvPr>
            <p:ph type="sldNum" sz="quarter" idx="5"/>
          </p:nvPr>
        </p:nvSpPr>
        <p:spPr/>
        <p:txBody>
          <a:bodyPr/>
          <a:lstStyle/>
          <a:p>
            <a:fld id="{E7944D33-6873-4BFF-B4A2-996D4FF89D6C}" type="slidenum">
              <a:rPr lang="en-GB" smtClean="0"/>
              <a:t>7</a:t>
            </a:fld>
            <a:endParaRPr lang="en-GB"/>
          </a:p>
        </p:txBody>
      </p:sp>
    </p:spTree>
    <p:extLst>
      <p:ext uri="{BB962C8B-B14F-4D97-AF65-F5344CB8AC3E}">
        <p14:creationId xmlns:p14="http://schemas.microsoft.com/office/powerpoint/2010/main" val="416152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 Plan ahead l Avoid the Boom-Bust Cycle l Pace yourself l Use breathing exercises l Sit during tasks and activities l </a:t>
            </a:r>
            <a:r>
              <a:rPr lang="en-US" dirty="0" err="1"/>
              <a:t>Minimise</a:t>
            </a:r>
            <a:r>
              <a:rPr lang="en-US" dirty="0"/>
              <a:t> arm movements l Avoid bending, reaching, twisting l Use good posture l Use good body mechanics</a:t>
            </a:r>
          </a:p>
          <a:p>
            <a:r>
              <a:rPr lang="en-US" dirty="0"/>
              <a:t>It is important to remember that conserving energy is not about avoiding exercise. </a:t>
            </a:r>
          </a:p>
          <a:p>
            <a:r>
              <a:rPr lang="en-US" dirty="0"/>
              <a:t>Energy conservation is about making everyday tasks easier and it will allow you to have some energy left for exercise. Exercise is important to increase your fitness and improve your health. Being fitter will help you manage tasks and chores more easily</a:t>
            </a:r>
          </a:p>
          <a:p>
            <a:r>
              <a:rPr lang="en-US" dirty="0"/>
              <a:t>Avoid fatigue l Get enough rest l Do not wait until you are tired before you stop and rest l Try to have a rest or lie down for a short time in the afternoon to recover some of the energy used during morning activities l Avoid hurrying or rushing l Avoid large meals l Avoid activities for 1 hour after meals</a:t>
            </a:r>
            <a:endParaRPr lang="en-GB" dirty="0"/>
          </a:p>
        </p:txBody>
      </p:sp>
      <p:sp>
        <p:nvSpPr>
          <p:cNvPr id="4" name="Slide Number Placeholder 3"/>
          <p:cNvSpPr>
            <a:spLocks noGrp="1"/>
          </p:cNvSpPr>
          <p:nvPr>
            <p:ph type="sldNum" sz="quarter" idx="5"/>
          </p:nvPr>
        </p:nvSpPr>
        <p:spPr/>
        <p:txBody>
          <a:bodyPr/>
          <a:lstStyle/>
          <a:p>
            <a:fld id="{E7944D33-6873-4BFF-B4A2-996D4FF89D6C}" type="slidenum">
              <a:rPr lang="en-GB" smtClean="0"/>
              <a:t>8</a:t>
            </a:fld>
            <a:endParaRPr lang="en-GB"/>
          </a:p>
        </p:txBody>
      </p:sp>
    </p:spTree>
    <p:extLst>
      <p:ext uri="{BB962C8B-B14F-4D97-AF65-F5344CB8AC3E}">
        <p14:creationId xmlns:p14="http://schemas.microsoft.com/office/powerpoint/2010/main" val="339388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BB75D7-57BC-4B09-BCCA-ADA47142766D}"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116957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BB75D7-57BC-4B09-BCCA-ADA47142766D}"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248183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BB75D7-57BC-4B09-BCCA-ADA47142766D}"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127656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BB75D7-57BC-4B09-BCCA-ADA47142766D}"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104432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BB75D7-57BC-4B09-BCCA-ADA47142766D}"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188717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BB75D7-57BC-4B09-BCCA-ADA47142766D}"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334660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BB75D7-57BC-4B09-BCCA-ADA47142766D}" type="datetimeFigureOut">
              <a:rPr lang="en-GB" smtClean="0"/>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138751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BB75D7-57BC-4B09-BCCA-ADA47142766D}"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260351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B75D7-57BC-4B09-BCCA-ADA47142766D}" type="datetimeFigureOut">
              <a:rPr lang="en-GB" smtClean="0"/>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17612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BB75D7-57BC-4B09-BCCA-ADA47142766D}"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239869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BB75D7-57BC-4B09-BCCA-ADA47142766D}"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01000-A436-493F-9C4D-A8CCBE83BA7E}" type="slidenum">
              <a:rPr lang="en-GB" smtClean="0"/>
              <a:t>‹#›</a:t>
            </a:fld>
            <a:endParaRPr lang="en-GB"/>
          </a:p>
        </p:txBody>
      </p:sp>
    </p:spTree>
    <p:extLst>
      <p:ext uri="{BB962C8B-B14F-4D97-AF65-F5344CB8AC3E}">
        <p14:creationId xmlns:p14="http://schemas.microsoft.com/office/powerpoint/2010/main" val="196517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B75D7-57BC-4B09-BCCA-ADA47142766D}" type="datetimeFigureOut">
              <a:rPr lang="en-GB" smtClean="0"/>
              <a:t>21/05/2020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01000-A436-493F-9C4D-A8CCBE83BA7E}" type="slidenum">
              <a:rPr lang="en-GB" smtClean="0"/>
              <a:t>‹#›</a:t>
            </a:fld>
            <a:endParaRPr lang="en-GB"/>
          </a:p>
        </p:txBody>
      </p:sp>
    </p:spTree>
    <p:extLst>
      <p:ext uri="{BB962C8B-B14F-4D97-AF65-F5344CB8AC3E}">
        <p14:creationId xmlns:p14="http://schemas.microsoft.com/office/powerpoint/2010/main" val="2857935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tN-goy9VOY" TargetMode="External"/><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2.xml"/><Relationship Id="rId5" Type="http://schemas.openxmlformats.org/officeDocument/2006/relationships/hyperlink" Target="https://www.csp.org.uk/system/files/publication_files/001745_Covid-19%20Rehab%20Standards.pdf" TargetMode="External"/><Relationship Id="rId4" Type="http://schemas.openxmlformats.org/officeDocument/2006/relationships/hyperlink" Target="https://www.csp.org.uk/news/coronavirus/workplace-employment/workplace-faq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do you call the disease caused by the novel coronavirus? Covid-19">
            <a:extLst>
              <a:ext uri="{FF2B5EF4-FFF2-40B4-BE49-F238E27FC236}">
                <a16:creationId xmlns:a16="http://schemas.microsoft.com/office/drawing/2014/main" xmlns="" id="{4C480798-39A8-4C5C-8D09-22FE7261E7A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683732" y="192847"/>
            <a:ext cx="3087511" cy="173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192847"/>
            <a:ext cx="10515600" cy="1325563"/>
          </a:xfrm>
        </p:spPr>
        <p:txBody>
          <a:bodyPr>
            <a:normAutofit/>
          </a:bodyPr>
          <a:lstStyle/>
          <a:p>
            <a:pPr algn="ctr"/>
            <a:r>
              <a:rPr lang="en-GB" b="1" u="sng" dirty="0" err="1"/>
              <a:t>Covid</a:t>
            </a:r>
            <a:r>
              <a:rPr lang="en-GB" b="1" u="sng" dirty="0"/>
              <a:t> - 19 Facts</a:t>
            </a:r>
          </a:p>
        </p:txBody>
      </p:sp>
      <p:sp>
        <p:nvSpPr>
          <p:cNvPr id="3" name="Content Placeholder 2"/>
          <p:cNvSpPr>
            <a:spLocks noGrp="1"/>
          </p:cNvSpPr>
          <p:nvPr>
            <p:ph idx="1"/>
          </p:nvPr>
        </p:nvSpPr>
        <p:spPr>
          <a:xfrm>
            <a:off x="238539" y="1285461"/>
            <a:ext cx="10933043" cy="5572539"/>
          </a:xfrm>
        </p:spPr>
        <p:txBody>
          <a:bodyPr>
            <a:normAutofit fontScale="47500" lnSpcReduction="20000"/>
          </a:bodyPr>
          <a:lstStyle/>
          <a:p>
            <a:pPr fontAlgn="base"/>
            <a:r>
              <a:rPr lang="en-US" sz="4400" dirty="0"/>
              <a:t>4 696 849 Confirmed cases world wide  WHO 19/05/20</a:t>
            </a:r>
            <a:endParaRPr lang="en-GB" sz="4400" dirty="0"/>
          </a:p>
          <a:p>
            <a:pPr fontAlgn="base"/>
            <a:r>
              <a:rPr lang="en-US" sz="4400" dirty="0"/>
              <a:t>315 131 Confirmed deaths world wide WHO 19/05/20</a:t>
            </a:r>
          </a:p>
          <a:p>
            <a:pPr fontAlgn="base"/>
            <a:r>
              <a:rPr lang="en-US" sz="4400" dirty="0"/>
              <a:t>216 Countries with cases</a:t>
            </a:r>
            <a:endParaRPr lang="en-GB" sz="4400" dirty="0"/>
          </a:p>
          <a:p>
            <a:r>
              <a:rPr lang="en-GB" sz="4400" dirty="0"/>
              <a:t>Part of a family of virus’s which can cause illness in animals and humans leading to a variety of respiratory infections </a:t>
            </a:r>
          </a:p>
          <a:p>
            <a:r>
              <a:rPr lang="en-GB" sz="4400" dirty="0"/>
              <a:t>Note Symptoms are usually mild and begin- fever, dry cough, fatigue/ tiredness. Less common symptoms aches and pains, nasal congestion. Sore throat, loss of taste and smell. </a:t>
            </a:r>
          </a:p>
          <a:p>
            <a:r>
              <a:rPr lang="en-GB" sz="4400" dirty="0"/>
              <a:t>Some research indicates that the virus can be transmitted by people who are asymptomatic </a:t>
            </a:r>
          </a:p>
          <a:p>
            <a:r>
              <a:rPr lang="en-GB" sz="4400" dirty="0"/>
              <a:t>Approximately 80% of people recover without needing treatment in hospital. 1/5 people become seriously ill and develop breathing difficulties. </a:t>
            </a:r>
          </a:p>
          <a:p>
            <a:r>
              <a:rPr lang="en-GB" sz="4400" dirty="0"/>
              <a:t>On surfaces the virus can be cleaned by household disinfectants </a:t>
            </a:r>
          </a:p>
          <a:p>
            <a:r>
              <a:rPr lang="en-GB" sz="4400" dirty="0"/>
              <a:t>Several dogs and cats have been tested positive with Corona Virus – how ever there is no evidence to suggest that they can transmit the disease </a:t>
            </a:r>
          </a:p>
          <a:p>
            <a:r>
              <a:rPr lang="en-US" sz="4400" dirty="0"/>
              <a:t>COVID-19 affects more elderly individuals than youth and more men than women, and the severity and death rate are also higher in elderly individual than in youth.</a:t>
            </a:r>
            <a:endParaRPr lang="en-GB" sz="4400" dirty="0"/>
          </a:p>
          <a:p>
            <a:pPr marL="0" indent="0">
              <a:buNone/>
            </a:pPr>
            <a:endParaRPr lang="en-GB" dirty="0"/>
          </a:p>
        </p:txBody>
      </p:sp>
    </p:spTree>
    <p:extLst>
      <p:ext uri="{BB962C8B-B14F-4D97-AF65-F5344CB8AC3E}">
        <p14:creationId xmlns:p14="http://schemas.microsoft.com/office/powerpoint/2010/main" val="210147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t>The Coronavirus Explained</a:t>
            </a:r>
            <a:r>
              <a:rPr lang="en-US" dirty="0"/>
              <a:t/>
            </a:r>
            <a:br>
              <a:rPr lang="en-US" dirty="0"/>
            </a:br>
            <a:r>
              <a:rPr lang="en-GB" dirty="0"/>
              <a:t>  </a:t>
            </a:r>
          </a:p>
        </p:txBody>
      </p:sp>
      <p:sp>
        <p:nvSpPr>
          <p:cNvPr id="3" name="Content Placeholder 2"/>
          <p:cNvSpPr>
            <a:spLocks noGrp="1"/>
          </p:cNvSpPr>
          <p:nvPr>
            <p:ph idx="1"/>
          </p:nvPr>
        </p:nvSpPr>
        <p:spPr/>
        <p:txBody>
          <a:bodyPr/>
          <a:lstStyle/>
          <a:p>
            <a:pPr algn="ctr"/>
            <a:r>
              <a:rPr lang="en-GB" dirty="0"/>
              <a:t>https://www.youtube.com/watch?v=BtN-goy9VOY</a:t>
            </a:r>
          </a:p>
        </p:txBody>
      </p:sp>
      <p:pic>
        <p:nvPicPr>
          <p:cNvPr id="4" name="Picture 3">
            <a:extLst>
              <a:ext uri="{FF2B5EF4-FFF2-40B4-BE49-F238E27FC236}">
                <a16:creationId xmlns:a16="http://schemas.microsoft.com/office/drawing/2014/main" xmlns="" id="{5D01B334-5A10-4F89-92C2-FCBC37D864F4}"/>
              </a:ext>
            </a:extLst>
          </p:cNvPr>
          <p:cNvPicPr>
            <a:picLocks noChangeAspect="1"/>
          </p:cNvPicPr>
          <p:nvPr/>
        </p:nvPicPr>
        <p:blipFill rotWithShape="1">
          <a:blip r:embed="rId2"/>
          <a:srcRect l="6875" t="22029" r="36413" b="24445"/>
          <a:stretch/>
        </p:blipFill>
        <p:spPr>
          <a:xfrm>
            <a:off x="1997967" y="2398642"/>
            <a:ext cx="8196066" cy="4351337"/>
          </a:xfrm>
          <a:prstGeom prst="rect">
            <a:avLst/>
          </a:prstGeom>
        </p:spPr>
      </p:pic>
    </p:spTree>
    <p:extLst>
      <p:ext uri="{BB962C8B-B14F-4D97-AF65-F5344CB8AC3E}">
        <p14:creationId xmlns:p14="http://schemas.microsoft.com/office/powerpoint/2010/main" val="346278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Current CSP guidelines </a:t>
            </a:r>
            <a:r>
              <a:rPr lang="en-GB" dirty="0"/>
              <a:t/>
            </a:r>
            <a:br>
              <a:rPr lang="en-GB" dirty="0"/>
            </a:br>
            <a:endParaRPr lang="en-GB" dirty="0"/>
          </a:p>
        </p:txBody>
      </p:sp>
      <p:sp>
        <p:nvSpPr>
          <p:cNvPr id="3" name="Content Placeholder 2"/>
          <p:cNvSpPr>
            <a:spLocks noGrp="1"/>
          </p:cNvSpPr>
          <p:nvPr>
            <p:ph idx="1"/>
          </p:nvPr>
        </p:nvSpPr>
        <p:spPr>
          <a:xfrm>
            <a:off x="838200" y="2329208"/>
            <a:ext cx="10515600" cy="4351338"/>
          </a:xfrm>
        </p:spPr>
        <p:txBody>
          <a:bodyPr>
            <a:normAutofit/>
          </a:bodyPr>
          <a:lstStyle/>
          <a:p>
            <a:r>
              <a:rPr lang="en-GB" dirty="0"/>
              <a:t>In line with current UK-wide advice </a:t>
            </a:r>
            <a:r>
              <a:rPr lang="en-GB" b="1" dirty="0"/>
              <a:t>all non-essential health and social care delivery must stop</a:t>
            </a:r>
            <a:r>
              <a:rPr lang="en-GB" dirty="0"/>
              <a:t>- community care must consider remote consultations </a:t>
            </a:r>
          </a:p>
          <a:p>
            <a:r>
              <a:rPr lang="en-GB" b="1" dirty="0"/>
              <a:t>Using professional judgement- regarding appropriate consultation method </a:t>
            </a:r>
            <a:endParaRPr lang="en-GB" dirty="0"/>
          </a:p>
          <a:p>
            <a:endParaRPr lang="en-GB" dirty="0"/>
          </a:p>
        </p:txBody>
      </p:sp>
    </p:spTree>
    <p:extLst>
      <p:ext uri="{BB962C8B-B14F-4D97-AF65-F5344CB8AC3E}">
        <p14:creationId xmlns:p14="http://schemas.microsoft.com/office/powerpoint/2010/main" val="291041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253" y="365125"/>
            <a:ext cx="10515600" cy="1325563"/>
          </a:xfrm>
        </p:spPr>
        <p:txBody>
          <a:bodyPr/>
          <a:lstStyle/>
          <a:p>
            <a:pPr algn="ctr"/>
            <a:r>
              <a:rPr lang="en-GB" b="1" u="sng" dirty="0"/>
              <a:t>CSP </a:t>
            </a:r>
            <a:r>
              <a:rPr lang="en-GB" b="1" u="sng" dirty="0" err="1"/>
              <a:t>Covid</a:t>
            </a:r>
            <a:r>
              <a:rPr lang="en-GB" b="1" u="sng" dirty="0"/>
              <a:t> Rehabilitation Standards </a:t>
            </a:r>
            <a:r>
              <a:rPr lang="en-GB" dirty="0"/>
              <a:t/>
            </a:r>
            <a:br>
              <a:rPr lang="en-GB" dirty="0"/>
            </a:br>
            <a:endParaRPr lang="en-GB" dirty="0"/>
          </a:p>
        </p:txBody>
      </p:sp>
      <p:sp>
        <p:nvSpPr>
          <p:cNvPr id="3" name="Content Placeholder 2"/>
          <p:cNvSpPr>
            <a:spLocks noGrp="1"/>
          </p:cNvSpPr>
          <p:nvPr>
            <p:ph idx="1"/>
          </p:nvPr>
        </p:nvSpPr>
        <p:spPr>
          <a:xfrm>
            <a:off x="838200" y="2141537"/>
            <a:ext cx="10515600" cy="4351338"/>
          </a:xfrm>
        </p:spPr>
        <p:txBody>
          <a:bodyPr/>
          <a:lstStyle/>
          <a:p>
            <a:pPr marL="0" indent="0">
              <a:buNone/>
            </a:pPr>
            <a:r>
              <a:rPr lang="en-US" dirty="0"/>
              <a:t>1 Assessment and goal setting </a:t>
            </a:r>
          </a:p>
          <a:p>
            <a:pPr marL="0" indent="0">
              <a:buNone/>
            </a:pPr>
            <a:r>
              <a:rPr lang="en-US" dirty="0"/>
              <a:t>2 Timing and intensity of rehabilitation</a:t>
            </a:r>
          </a:p>
          <a:p>
            <a:pPr marL="0" indent="0">
              <a:buNone/>
            </a:pPr>
            <a:r>
              <a:rPr lang="en-US" dirty="0"/>
              <a:t>3 Continuity of care and communication </a:t>
            </a:r>
          </a:p>
          <a:p>
            <a:pPr marL="0" indent="0">
              <a:buNone/>
            </a:pPr>
            <a:r>
              <a:rPr lang="en-US" dirty="0"/>
              <a:t>4 Ongoing rehabilitation in the community </a:t>
            </a:r>
          </a:p>
          <a:p>
            <a:pPr marL="0" indent="0">
              <a:buNone/>
            </a:pPr>
            <a:r>
              <a:rPr lang="en-US" dirty="0"/>
              <a:t>5 Personal Protective Equipment (PPE) and infection control during rehabilitation</a:t>
            </a:r>
            <a:endParaRPr lang="en-GB" dirty="0"/>
          </a:p>
        </p:txBody>
      </p:sp>
      <p:pic>
        <p:nvPicPr>
          <p:cNvPr id="4" name="Picture 3">
            <a:extLst>
              <a:ext uri="{FF2B5EF4-FFF2-40B4-BE49-F238E27FC236}">
                <a16:creationId xmlns:a16="http://schemas.microsoft.com/office/drawing/2014/main" xmlns="" id="{800F209F-CDA5-41D5-9F97-CC3B85978D8D}"/>
              </a:ext>
            </a:extLst>
          </p:cNvPr>
          <p:cNvPicPr>
            <a:picLocks noChangeAspect="1"/>
          </p:cNvPicPr>
          <p:nvPr/>
        </p:nvPicPr>
        <p:blipFill rotWithShape="1">
          <a:blip r:embed="rId3"/>
          <a:srcRect l="25326" t="14686" r="27391" b="7246"/>
          <a:stretch/>
        </p:blipFill>
        <p:spPr>
          <a:xfrm>
            <a:off x="7966100" y="1258956"/>
            <a:ext cx="3052647" cy="2835103"/>
          </a:xfrm>
          <a:prstGeom prst="rect">
            <a:avLst/>
          </a:prstGeom>
        </p:spPr>
      </p:pic>
    </p:spTree>
    <p:extLst>
      <p:ext uri="{BB962C8B-B14F-4D97-AF65-F5344CB8AC3E}">
        <p14:creationId xmlns:p14="http://schemas.microsoft.com/office/powerpoint/2010/main" val="179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04051-C912-4C36-B0F2-2093C0E27F80}"/>
              </a:ext>
            </a:extLst>
          </p:cNvPr>
          <p:cNvSpPr>
            <a:spLocks noGrp="1"/>
          </p:cNvSpPr>
          <p:nvPr>
            <p:ph type="title"/>
          </p:nvPr>
        </p:nvSpPr>
        <p:spPr/>
        <p:txBody>
          <a:bodyPr/>
          <a:lstStyle/>
          <a:p>
            <a:pPr algn="ctr"/>
            <a:r>
              <a:rPr lang="en-US" b="1" u="sng" dirty="0"/>
              <a:t>MSK conditions post </a:t>
            </a:r>
            <a:r>
              <a:rPr lang="en-US" b="1" u="sng" dirty="0" err="1"/>
              <a:t>covid</a:t>
            </a:r>
            <a:r>
              <a:rPr lang="en-US" b="1" u="sng" dirty="0"/>
              <a:t> </a:t>
            </a:r>
            <a:endParaRPr lang="en-GB" b="1" u="sng" dirty="0"/>
          </a:p>
        </p:txBody>
      </p:sp>
      <p:sp>
        <p:nvSpPr>
          <p:cNvPr id="3" name="Content Placeholder 2">
            <a:extLst>
              <a:ext uri="{FF2B5EF4-FFF2-40B4-BE49-F238E27FC236}">
                <a16:creationId xmlns:a16="http://schemas.microsoft.com/office/drawing/2014/main" xmlns="" id="{47AC2349-5F0A-458D-A2E0-A45833871E83}"/>
              </a:ext>
            </a:extLst>
          </p:cNvPr>
          <p:cNvSpPr>
            <a:spLocks noGrp="1"/>
          </p:cNvSpPr>
          <p:nvPr>
            <p:ph idx="1"/>
          </p:nvPr>
        </p:nvSpPr>
        <p:spPr>
          <a:xfrm>
            <a:off x="838200" y="2329208"/>
            <a:ext cx="10515600" cy="4351338"/>
          </a:xfrm>
        </p:spPr>
        <p:txBody>
          <a:bodyPr/>
          <a:lstStyle/>
          <a:p>
            <a:r>
              <a:rPr lang="en-GB" dirty="0"/>
              <a:t>Brachial plexus injury and neck potential neck pain</a:t>
            </a:r>
          </a:p>
          <a:p>
            <a:r>
              <a:rPr lang="en-GB" dirty="0"/>
              <a:t>Effect of long period of immobility general Deconditioning on a long ITU stay i.e. decreased muscle mass and bone density within 1 weeks of bed rest  </a:t>
            </a:r>
          </a:p>
          <a:p>
            <a:r>
              <a:rPr lang="en-GB" dirty="0"/>
              <a:t>Exacerbation of previous underlying MSK conditions </a:t>
            </a:r>
          </a:p>
          <a:p>
            <a:pPr marL="0" indent="0">
              <a:buNone/>
            </a:pPr>
            <a:endParaRPr lang="en-GB" dirty="0"/>
          </a:p>
        </p:txBody>
      </p:sp>
    </p:spTree>
    <p:extLst>
      <p:ext uri="{BB962C8B-B14F-4D97-AF65-F5344CB8AC3E}">
        <p14:creationId xmlns:p14="http://schemas.microsoft.com/office/powerpoint/2010/main" val="285644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Signs of respiratory distress </a:t>
            </a:r>
          </a:p>
        </p:txBody>
      </p:sp>
      <p:pic>
        <p:nvPicPr>
          <p:cNvPr id="4" name="Picture 3">
            <a:extLst>
              <a:ext uri="{FF2B5EF4-FFF2-40B4-BE49-F238E27FC236}">
                <a16:creationId xmlns:a16="http://schemas.microsoft.com/office/drawing/2014/main" xmlns="" id="{11EC14AF-FA64-494B-9B09-CBA438B90FEE}"/>
              </a:ext>
            </a:extLst>
          </p:cNvPr>
          <p:cNvPicPr>
            <a:picLocks noChangeAspect="1"/>
          </p:cNvPicPr>
          <p:nvPr/>
        </p:nvPicPr>
        <p:blipFill rotWithShape="1">
          <a:blip r:embed="rId3"/>
          <a:srcRect l="2640" t="16790" r="54166" b="21728"/>
          <a:stretch/>
        </p:blipFill>
        <p:spPr>
          <a:xfrm>
            <a:off x="2620939" y="1570141"/>
            <a:ext cx="5266267" cy="4216400"/>
          </a:xfrm>
          <a:prstGeom prst="rect">
            <a:avLst/>
          </a:prstGeom>
        </p:spPr>
      </p:pic>
      <p:sp>
        <p:nvSpPr>
          <p:cNvPr id="5" name="Rectangle 4">
            <a:extLst>
              <a:ext uri="{FF2B5EF4-FFF2-40B4-BE49-F238E27FC236}">
                <a16:creationId xmlns:a16="http://schemas.microsoft.com/office/drawing/2014/main" xmlns="" id="{286B7D79-12E4-46F7-AD2B-0AD4C7E4C1F8}"/>
              </a:ext>
            </a:extLst>
          </p:cNvPr>
          <p:cNvSpPr/>
          <p:nvPr/>
        </p:nvSpPr>
        <p:spPr>
          <a:xfrm>
            <a:off x="8086837" y="1858241"/>
            <a:ext cx="3756734" cy="461665"/>
          </a:xfrm>
          <a:prstGeom prst="rect">
            <a:avLst/>
          </a:prstGeom>
        </p:spPr>
        <p:txBody>
          <a:bodyPr wrap="none">
            <a:spAutoFit/>
          </a:bodyPr>
          <a:lstStyle/>
          <a:p>
            <a:r>
              <a:rPr lang="en-GB" sz="2400" dirty="0"/>
              <a:t>Increased work of breathing </a:t>
            </a:r>
          </a:p>
        </p:txBody>
      </p:sp>
      <p:sp>
        <p:nvSpPr>
          <p:cNvPr id="6" name="Rectangle 5">
            <a:extLst>
              <a:ext uri="{FF2B5EF4-FFF2-40B4-BE49-F238E27FC236}">
                <a16:creationId xmlns:a16="http://schemas.microsoft.com/office/drawing/2014/main" xmlns="" id="{07909C11-7A4A-43E4-8BA8-DC7377645C6B}"/>
              </a:ext>
            </a:extLst>
          </p:cNvPr>
          <p:cNvSpPr/>
          <p:nvPr/>
        </p:nvSpPr>
        <p:spPr>
          <a:xfrm>
            <a:off x="8691522" y="3323116"/>
            <a:ext cx="2547364" cy="830997"/>
          </a:xfrm>
          <a:prstGeom prst="rect">
            <a:avLst/>
          </a:prstGeom>
        </p:spPr>
        <p:txBody>
          <a:bodyPr wrap="none">
            <a:spAutoFit/>
          </a:bodyPr>
          <a:lstStyle/>
          <a:p>
            <a:r>
              <a:rPr lang="en-GB" sz="2400" dirty="0"/>
              <a:t>Assessory muscles </a:t>
            </a:r>
          </a:p>
          <a:p>
            <a:r>
              <a:rPr lang="en-GB" sz="2400" dirty="0"/>
              <a:t>and body position </a:t>
            </a:r>
          </a:p>
        </p:txBody>
      </p:sp>
      <p:sp>
        <p:nvSpPr>
          <p:cNvPr id="7" name="Rectangle 6">
            <a:extLst>
              <a:ext uri="{FF2B5EF4-FFF2-40B4-BE49-F238E27FC236}">
                <a16:creationId xmlns:a16="http://schemas.microsoft.com/office/drawing/2014/main" xmlns="" id="{C009FCFA-1909-4EA4-B488-FE64AEB1DFE1}"/>
              </a:ext>
            </a:extLst>
          </p:cNvPr>
          <p:cNvSpPr/>
          <p:nvPr/>
        </p:nvSpPr>
        <p:spPr>
          <a:xfrm>
            <a:off x="8787248" y="5412550"/>
            <a:ext cx="2689326" cy="461665"/>
          </a:xfrm>
          <a:prstGeom prst="rect">
            <a:avLst/>
          </a:prstGeom>
        </p:spPr>
        <p:txBody>
          <a:bodyPr wrap="none">
            <a:spAutoFit/>
          </a:bodyPr>
          <a:lstStyle/>
          <a:p>
            <a:r>
              <a:rPr lang="en-GB" sz="2400" dirty="0"/>
              <a:t>Grunting, wheezing </a:t>
            </a:r>
          </a:p>
        </p:txBody>
      </p:sp>
      <p:sp>
        <p:nvSpPr>
          <p:cNvPr id="8" name="Rectangle 7">
            <a:extLst>
              <a:ext uri="{FF2B5EF4-FFF2-40B4-BE49-F238E27FC236}">
                <a16:creationId xmlns:a16="http://schemas.microsoft.com/office/drawing/2014/main" xmlns="" id="{CEC4FB95-EA7E-4942-B12C-4AB1A4FCAA9D}"/>
              </a:ext>
            </a:extLst>
          </p:cNvPr>
          <p:cNvSpPr/>
          <p:nvPr/>
        </p:nvSpPr>
        <p:spPr>
          <a:xfrm>
            <a:off x="4843918" y="6123543"/>
            <a:ext cx="1754006" cy="461665"/>
          </a:xfrm>
          <a:prstGeom prst="rect">
            <a:avLst/>
          </a:prstGeom>
        </p:spPr>
        <p:txBody>
          <a:bodyPr wrap="none">
            <a:spAutoFit/>
          </a:bodyPr>
          <a:lstStyle/>
          <a:p>
            <a:r>
              <a:rPr lang="en-GB" sz="2400" dirty="0"/>
              <a:t>Nose flaring </a:t>
            </a:r>
          </a:p>
        </p:txBody>
      </p:sp>
      <p:sp>
        <p:nvSpPr>
          <p:cNvPr id="11" name="Rectangle 10">
            <a:extLst>
              <a:ext uri="{FF2B5EF4-FFF2-40B4-BE49-F238E27FC236}">
                <a16:creationId xmlns:a16="http://schemas.microsoft.com/office/drawing/2014/main" xmlns="" id="{812596E6-1EDF-4001-B3F5-348777CDBC70}"/>
              </a:ext>
            </a:extLst>
          </p:cNvPr>
          <p:cNvSpPr/>
          <p:nvPr/>
        </p:nvSpPr>
        <p:spPr>
          <a:xfrm>
            <a:off x="714089" y="2014206"/>
            <a:ext cx="2166619" cy="461665"/>
          </a:xfrm>
          <a:prstGeom prst="rect">
            <a:avLst/>
          </a:prstGeom>
        </p:spPr>
        <p:txBody>
          <a:bodyPr wrap="none">
            <a:spAutoFit/>
          </a:bodyPr>
          <a:lstStyle/>
          <a:p>
            <a:r>
              <a:rPr lang="en-GB" sz="2400" dirty="0"/>
              <a:t>Colour changes </a:t>
            </a:r>
          </a:p>
        </p:txBody>
      </p:sp>
      <p:sp>
        <p:nvSpPr>
          <p:cNvPr id="12" name="Rectangle 11">
            <a:extLst>
              <a:ext uri="{FF2B5EF4-FFF2-40B4-BE49-F238E27FC236}">
                <a16:creationId xmlns:a16="http://schemas.microsoft.com/office/drawing/2014/main" xmlns="" id="{3BF2D92C-8CD7-4BAF-B24D-B5D166F58CE1}"/>
              </a:ext>
            </a:extLst>
          </p:cNvPr>
          <p:cNvSpPr/>
          <p:nvPr/>
        </p:nvSpPr>
        <p:spPr>
          <a:xfrm>
            <a:off x="301750" y="5525436"/>
            <a:ext cx="3508204" cy="461665"/>
          </a:xfrm>
          <a:prstGeom prst="rect">
            <a:avLst/>
          </a:prstGeom>
        </p:spPr>
        <p:txBody>
          <a:bodyPr wrap="none">
            <a:spAutoFit/>
          </a:bodyPr>
          <a:lstStyle/>
          <a:p>
            <a:r>
              <a:rPr lang="en-GB" sz="2400" dirty="0"/>
              <a:t>Limited exercise tolerance </a:t>
            </a:r>
          </a:p>
        </p:txBody>
      </p:sp>
      <p:sp>
        <p:nvSpPr>
          <p:cNvPr id="13" name="Rectangle 12">
            <a:extLst>
              <a:ext uri="{FF2B5EF4-FFF2-40B4-BE49-F238E27FC236}">
                <a16:creationId xmlns:a16="http://schemas.microsoft.com/office/drawing/2014/main" xmlns="" id="{1BF2675D-BD42-40C3-B776-5DA2153F48F2}"/>
              </a:ext>
            </a:extLst>
          </p:cNvPr>
          <p:cNvSpPr/>
          <p:nvPr/>
        </p:nvSpPr>
        <p:spPr>
          <a:xfrm>
            <a:off x="714089" y="3572641"/>
            <a:ext cx="915507" cy="461665"/>
          </a:xfrm>
          <a:prstGeom prst="rect">
            <a:avLst/>
          </a:prstGeom>
        </p:spPr>
        <p:txBody>
          <a:bodyPr wrap="none">
            <a:spAutoFit/>
          </a:bodyPr>
          <a:lstStyle/>
          <a:p>
            <a:r>
              <a:rPr lang="en-GB" sz="2400" dirty="0"/>
              <a:t>Voice</a:t>
            </a:r>
            <a:r>
              <a:rPr lang="en-GB" dirty="0"/>
              <a:t> </a:t>
            </a:r>
          </a:p>
        </p:txBody>
      </p:sp>
      <p:sp>
        <p:nvSpPr>
          <p:cNvPr id="16" name="Rectangle 15">
            <a:extLst>
              <a:ext uri="{FF2B5EF4-FFF2-40B4-BE49-F238E27FC236}">
                <a16:creationId xmlns:a16="http://schemas.microsoft.com/office/drawing/2014/main" xmlns="" id="{FD270EBA-E781-4CD7-B351-A4707C5FE298}"/>
              </a:ext>
            </a:extLst>
          </p:cNvPr>
          <p:cNvSpPr/>
          <p:nvPr/>
        </p:nvSpPr>
        <p:spPr>
          <a:xfrm>
            <a:off x="6851374" y="1570142"/>
            <a:ext cx="1265941" cy="1212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A653373C-66A1-4047-8110-8CE4425E3C25}"/>
              </a:ext>
            </a:extLst>
          </p:cNvPr>
          <p:cNvSpPr/>
          <p:nvPr/>
        </p:nvSpPr>
        <p:spPr>
          <a:xfrm>
            <a:off x="4227443" y="2198872"/>
            <a:ext cx="1113184" cy="5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DF6FC740-18AB-4B72-B740-A9492B664248}"/>
              </a:ext>
            </a:extLst>
          </p:cNvPr>
          <p:cNvSpPr/>
          <p:nvPr/>
        </p:nvSpPr>
        <p:spPr>
          <a:xfrm>
            <a:off x="3087757" y="2895704"/>
            <a:ext cx="927652" cy="53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xmlns="" id="{A3A906CE-C388-4ACA-9AF0-E6E1EDD11499}"/>
              </a:ext>
            </a:extLst>
          </p:cNvPr>
          <p:cNvSpPr/>
          <p:nvPr/>
        </p:nvSpPr>
        <p:spPr>
          <a:xfrm>
            <a:off x="5061197" y="2690191"/>
            <a:ext cx="464959" cy="33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512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9BD59-8A9C-4ACB-8B3A-9AB4D7C5FCE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3A0AF08-5185-48B2-ACEB-F3601BC37571}"/>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xmlns="" id="{309546FF-A952-4BBB-B160-1AAA1B72C739}"/>
              </a:ext>
            </a:extLst>
          </p:cNvPr>
          <p:cNvPicPr>
            <a:picLocks noChangeAspect="1"/>
          </p:cNvPicPr>
          <p:nvPr/>
        </p:nvPicPr>
        <p:blipFill rotWithShape="1">
          <a:blip r:embed="rId3"/>
          <a:srcRect l="27174" t="12560" r="40652" b="9931"/>
          <a:stretch/>
        </p:blipFill>
        <p:spPr>
          <a:xfrm>
            <a:off x="3286539" y="681037"/>
            <a:ext cx="4863547" cy="5602900"/>
          </a:xfrm>
          <a:prstGeom prst="rect">
            <a:avLst/>
          </a:prstGeom>
        </p:spPr>
      </p:pic>
      <p:cxnSp>
        <p:nvCxnSpPr>
          <p:cNvPr id="6" name="Straight Arrow Connector 5">
            <a:extLst>
              <a:ext uri="{FF2B5EF4-FFF2-40B4-BE49-F238E27FC236}">
                <a16:creationId xmlns:a16="http://schemas.microsoft.com/office/drawing/2014/main" xmlns="" id="{131C0A0F-E419-4B46-8035-760492C5906A}"/>
              </a:ext>
            </a:extLst>
          </p:cNvPr>
          <p:cNvCxnSpPr/>
          <p:nvPr/>
        </p:nvCxnSpPr>
        <p:spPr>
          <a:xfrm flipH="1">
            <a:off x="7911548" y="3790122"/>
            <a:ext cx="20408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829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Advice and Treatments  </a:t>
            </a:r>
          </a:p>
        </p:txBody>
      </p:sp>
      <p:sp>
        <p:nvSpPr>
          <p:cNvPr id="3" name="Content Placeholder 2"/>
          <p:cNvSpPr>
            <a:spLocks noGrp="1"/>
          </p:cNvSpPr>
          <p:nvPr>
            <p:ph idx="1"/>
          </p:nvPr>
        </p:nvSpPr>
        <p:spPr>
          <a:xfrm>
            <a:off x="838200" y="1690688"/>
            <a:ext cx="10515600" cy="4670355"/>
          </a:xfrm>
          <a:noFill/>
        </p:spPr>
        <p:txBody>
          <a:bodyPr>
            <a:normAutofit/>
          </a:bodyPr>
          <a:lstStyle/>
          <a:p>
            <a:r>
              <a:rPr lang="en-GB" dirty="0"/>
              <a:t>Borg scale of breathlessness</a:t>
            </a:r>
          </a:p>
          <a:p>
            <a:r>
              <a:rPr lang="en-GB" dirty="0"/>
              <a:t>Pacing </a:t>
            </a:r>
          </a:p>
          <a:p>
            <a:r>
              <a:rPr lang="en-GB" dirty="0"/>
              <a:t>Reassurance – anxiety </a:t>
            </a:r>
          </a:p>
          <a:p>
            <a:r>
              <a:rPr lang="en-GB" dirty="0"/>
              <a:t>Positions of ease </a:t>
            </a:r>
          </a:p>
          <a:p>
            <a:r>
              <a:rPr lang="en-GB" dirty="0"/>
              <a:t>Relaxation breathing</a:t>
            </a:r>
          </a:p>
          <a:p>
            <a:r>
              <a:rPr lang="en-GB" dirty="0" smtClean="0"/>
              <a:t>Purse </a:t>
            </a:r>
            <a:r>
              <a:rPr lang="en-GB" dirty="0"/>
              <a:t>lip breathing </a:t>
            </a:r>
          </a:p>
          <a:p>
            <a:r>
              <a:rPr lang="en-GB" dirty="0"/>
              <a:t>Basic stretches </a:t>
            </a:r>
          </a:p>
          <a:p>
            <a:r>
              <a:rPr lang="en-GB" dirty="0"/>
              <a:t>Exercises</a:t>
            </a:r>
          </a:p>
          <a:p>
            <a:r>
              <a:rPr lang="en-GB" dirty="0"/>
              <a:t>ACBT </a:t>
            </a:r>
          </a:p>
          <a:p>
            <a:endParaRPr lang="en-GB" dirty="0"/>
          </a:p>
        </p:txBody>
      </p:sp>
      <p:pic>
        <p:nvPicPr>
          <p:cNvPr id="4" name="Picture 3">
            <a:extLst>
              <a:ext uri="{FF2B5EF4-FFF2-40B4-BE49-F238E27FC236}">
                <a16:creationId xmlns:a16="http://schemas.microsoft.com/office/drawing/2014/main" xmlns="" id="{4E44F0D1-9044-4588-B6A9-EAFE83FED223}"/>
              </a:ext>
            </a:extLst>
          </p:cNvPr>
          <p:cNvPicPr>
            <a:picLocks noChangeAspect="1"/>
          </p:cNvPicPr>
          <p:nvPr/>
        </p:nvPicPr>
        <p:blipFill>
          <a:blip r:embed="rId3"/>
          <a:stretch>
            <a:fillRect/>
          </a:stretch>
        </p:blipFill>
        <p:spPr>
          <a:xfrm>
            <a:off x="5714890" y="1484243"/>
            <a:ext cx="5678142" cy="2012157"/>
          </a:xfrm>
          <a:prstGeom prst="rect">
            <a:avLst/>
          </a:prstGeom>
        </p:spPr>
      </p:pic>
      <p:pic>
        <p:nvPicPr>
          <p:cNvPr id="5" name="Picture 4">
            <a:extLst>
              <a:ext uri="{FF2B5EF4-FFF2-40B4-BE49-F238E27FC236}">
                <a16:creationId xmlns:a16="http://schemas.microsoft.com/office/drawing/2014/main" xmlns="" id="{91544713-4023-4551-A9FD-6D3B4406415D}"/>
              </a:ext>
            </a:extLst>
          </p:cNvPr>
          <p:cNvPicPr>
            <a:picLocks noChangeAspect="1"/>
          </p:cNvPicPr>
          <p:nvPr/>
        </p:nvPicPr>
        <p:blipFill>
          <a:blip r:embed="rId4"/>
          <a:stretch>
            <a:fillRect/>
          </a:stretch>
        </p:blipFill>
        <p:spPr>
          <a:xfrm>
            <a:off x="7674078" y="3702845"/>
            <a:ext cx="1986266" cy="2558311"/>
          </a:xfrm>
          <a:prstGeom prst="rect">
            <a:avLst/>
          </a:prstGeom>
        </p:spPr>
      </p:pic>
    </p:spTree>
    <p:extLst>
      <p:ext uri="{BB962C8B-B14F-4D97-AF65-F5344CB8AC3E}">
        <p14:creationId xmlns:p14="http://schemas.microsoft.com/office/powerpoint/2010/main" val="398982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Resources</a:t>
            </a:r>
            <a:r>
              <a:rPr lang="en-GB" dirty="0"/>
              <a:t> </a:t>
            </a:r>
          </a:p>
        </p:txBody>
      </p:sp>
      <p:sp>
        <p:nvSpPr>
          <p:cNvPr id="3" name="Content Placeholder 2"/>
          <p:cNvSpPr>
            <a:spLocks noGrp="1"/>
          </p:cNvSpPr>
          <p:nvPr>
            <p:ph idx="1"/>
          </p:nvPr>
        </p:nvSpPr>
        <p:spPr/>
        <p:txBody>
          <a:bodyPr/>
          <a:lstStyle/>
          <a:p>
            <a:r>
              <a:rPr lang="en-GB" dirty="0">
                <a:hlinkClick r:id="rId2"/>
              </a:rPr>
              <a:t>https://www.who.int/emergencies/diseases/novel-coronavirus-2019/question-and-answers-hub/q-a-detail/q-a-coronaviruses</a:t>
            </a:r>
            <a:endParaRPr lang="en-GB" dirty="0"/>
          </a:p>
          <a:p>
            <a:r>
              <a:rPr lang="en-GB" dirty="0">
                <a:hlinkClick r:id="rId3"/>
              </a:rPr>
              <a:t>https://www.youtube.com/watch?v=BtN-goy9VOY</a:t>
            </a:r>
            <a:endParaRPr lang="en-GB" dirty="0"/>
          </a:p>
          <a:p>
            <a:r>
              <a:rPr lang="en-GB" dirty="0">
                <a:hlinkClick r:id="rId4"/>
              </a:rPr>
              <a:t>https://www.csp.org.uk/news/coronavirus/workplace-employment/workplace-faqs</a:t>
            </a:r>
            <a:endParaRPr lang="en-GB" dirty="0"/>
          </a:p>
          <a:p>
            <a:r>
              <a:rPr lang="en-GB" dirty="0">
                <a:hlinkClick r:id="rId4"/>
              </a:rPr>
              <a:t>https://www.csp.org.uk/news/coronavirus/workplace-employment/workplace-faqs</a:t>
            </a:r>
            <a:endParaRPr lang="en-GB" dirty="0"/>
          </a:p>
          <a:p>
            <a:r>
              <a:rPr lang="en-GB" dirty="0">
                <a:hlinkClick r:id="rId5"/>
              </a:rPr>
              <a:t>https://www.csp.org.uk/system/files/publication_files/001745_Covid-19%20Rehab%20Standards.pdf</a:t>
            </a: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259524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774</Words>
  <Application>Microsoft Office PowerPoint</Application>
  <PresentationFormat>Custom</PresentationFormat>
  <Paragraphs>85</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Covid - 19 Facts</vt:lpstr>
      <vt:lpstr>The Coronavirus Explained   </vt:lpstr>
      <vt:lpstr>Current CSP guidelines  </vt:lpstr>
      <vt:lpstr>CSP Covid Rehabilitation Standards  </vt:lpstr>
      <vt:lpstr>MSK conditions post covid </vt:lpstr>
      <vt:lpstr>Signs of respiratory distress </vt:lpstr>
      <vt:lpstr>PowerPoint Presentation</vt:lpstr>
      <vt:lpstr>Advice and Treatments  </vt:lpstr>
      <vt:lpstr>Resources </vt:lpstr>
    </vt:vector>
  </TitlesOfParts>
  <Company>North West Anglia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 19</dc:title>
  <dc:creator>Rebecca Haigs</dc:creator>
  <cp:lastModifiedBy>Rebecca Haigs</cp:lastModifiedBy>
  <cp:revision>26</cp:revision>
  <dcterms:created xsi:type="dcterms:W3CDTF">2020-05-13T08:43:24Z</dcterms:created>
  <dcterms:modified xsi:type="dcterms:W3CDTF">2020-05-21T07:25:47Z</dcterms:modified>
</cp:coreProperties>
</file>